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3" r:id="rId2"/>
    <p:sldId id="284" r:id="rId3"/>
    <p:sldId id="285" r:id="rId4"/>
    <p:sldId id="286" r:id="rId5"/>
    <p:sldId id="287" r:id="rId6"/>
    <p:sldId id="289" r:id="rId7"/>
    <p:sldId id="290" r:id="rId8"/>
    <p:sldId id="292" r:id="rId9"/>
    <p:sldId id="291" r:id="rId10"/>
    <p:sldId id="293" r:id="rId11"/>
    <p:sldId id="294" r:id="rId12"/>
    <p:sldId id="295" r:id="rId13"/>
    <p:sldId id="296" r:id="rId14"/>
    <p:sldId id="297" r:id="rId15"/>
    <p:sldId id="309" r:id="rId16"/>
    <p:sldId id="298" r:id="rId17"/>
    <p:sldId id="299" r:id="rId18"/>
    <p:sldId id="302" r:id="rId19"/>
    <p:sldId id="301" r:id="rId20"/>
    <p:sldId id="303" r:id="rId21"/>
    <p:sldId id="304" r:id="rId22"/>
    <p:sldId id="305" r:id="rId23"/>
    <p:sldId id="306" r:id="rId24"/>
    <p:sldId id="308" r:id="rId25"/>
    <p:sldId id="307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shen(沈力)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4EF4"/>
    <a:srgbClr val="5B9BD5"/>
    <a:srgbClr val="FFE699"/>
    <a:srgbClr val="FFC000"/>
    <a:srgbClr val="070DF4"/>
    <a:srgbClr val="C8DFFC"/>
    <a:srgbClr val="3C6CB2"/>
    <a:srgbClr val="5F9DD6"/>
    <a:srgbClr val="FFB7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77755" autoAdjust="0"/>
  </p:normalViewPr>
  <p:slideViewPr>
    <p:cSldViewPr snapToGrid="0">
      <p:cViewPr varScale="1">
        <p:scale>
          <a:sx n="77" d="100"/>
          <a:sy n="77" d="100"/>
        </p:scale>
        <p:origin x="13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91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0D959-3EDB-478E-A573-C74BBB4EFF8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2D2FB-CE26-4271-8148-5520D2591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5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B6276-286A-4E07-B4D0-CC53B4CAB03E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14803-88FA-4216-B67A-C1342FB6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99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8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91" y="149806"/>
            <a:ext cx="10515600" cy="461665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2400" b="1" kern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90" y="1044390"/>
            <a:ext cx="10809509" cy="5081202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85800" indent="-228600">
              <a:buSzPct val="75000"/>
              <a:buFont typeface="Wingdings" panose="05000000000000000000" pitchFamily="2" charset="2"/>
              <a:buChar char="Ø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4290" y="6356350"/>
            <a:ext cx="2743200" cy="365125"/>
          </a:xfrm>
        </p:spPr>
        <p:txBody>
          <a:bodyPr/>
          <a:lstStyle/>
          <a:p>
            <a:fld id="{C764DE79-268F-4C1A-8933-263129D2AF90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91645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2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91" y="149806"/>
            <a:ext cx="10515600" cy="461665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2400" b="1" kern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1C59-37D9-4D84-BF5C-0BC5213C51E5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E1B-D7D6-4B9B-A428-EFCC136C9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80000"/>
            <a:ext cx="7200000" cy="43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2D9C-CF34-4B8F-996F-630BD0D9346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82D5-8846-4C79-A566-BE1ACDDA6A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10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8" name="think-cell Slide" r:id="rId11" imgW="12700" imgH="12700" progId="TCLayout.ActiveDocument.1">
                  <p:embed/>
                </p:oleObj>
              </mc:Choice>
              <mc:Fallback>
                <p:oleObj name="think-cell Slide" r:id="rId11" imgW="12700" imgH="12700" progId="TCLayout.ActiveDocument.1">
                  <p:embed/>
                  <p:pic>
                    <p:nvPicPr>
                      <p:cNvPr id="0" name="对象 6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83"/>
          <a:stretch>
            <a:fillRect/>
          </a:stretch>
        </p:blipFill>
        <p:spPr>
          <a:xfrm>
            <a:off x="0" y="0"/>
            <a:ext cx="12192000" cy="80772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30733"/>
            <a:ext cx="12192000" cy="6776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98862" y="242245"/>
            <a:ext cx="2677864" cy="242420"/>
            <a:chOff x="8168150" y="96945"/>
            <a:chExt cx="2607300" cy="236032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1305" y="96945"/>
              <a:ext cx="1284145" cy="236032"/>
            </a:xfrm>
            <a:prstGeom prst="rect">
              <a:avLst/>
            </a:prstGeom>
          </p:spPr>
        </p:pic>
        <p:pic>
          <p:nvPicPr>
            <p:cNvPr id="11" name="image1.png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8168150" y="137566"/>
              <a:ext cx="1125933" cy="1446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0D26DC-5C9B-40E8-B178-5D847056AAA9}"/>
              </a:ext>
            </a:extLst>
          </p:cNvPr>
          <p:cNvSpPr txBox="1"/>
          <p:nvPr/>
        </p:nvSpPr>
        <p:spPr>
          <a:xfrm>
            <a:off x="10628259" y="611299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Zehao</a:t>
            </a:r>
            <a:r>
              <a:rPr lang="en-US" altLang="zh-CN" dirty="0"/>
              <a:t> Yu</a:t>
            </a:r>
          </a:p>
          <a:p>
            <a:pPr algn="ctr"/>
            <a:r>
              <a:rPr lang="en-US" altLang="zh-CN" dirty="0"/>
              <a:t>06/01/2021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BC86F6-9A3A-4D25-B47A-E3C7934D4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564"/>
            <a:ext cx="12192000" cy="31369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79508B-DC55-4931-8779-047240F0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3" y="3996171"/>
            <a:ext cx="10191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3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479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This Work – System Design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37DB0B-15AC-4F71-96BA-31668178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866"/>
            <a:ext cx="12192000" cy="46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5965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Modular Primitives – Rasterization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E745C-92E3-4553-946C-FD33CBFDC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5"/>
          <a:stretch/>
        </p:blipFill>
        <p:spPr>
          <a:xfrm>
            <a:off x="482051" y="2518173"/>
            <a:ext cx="7658447" cy="405503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5D214F-7F60-4B06-B3CB-1E3156E402B4}"/>
              </a:ext>
            </a:extLst>
          </p:cNvPr>
          <p:cNvSpPr/>
          <p:nvPr/>
        </p:nvSpPr>
        <p:spPr>
          <a:xfrm>
            <a:off x="224442" y="980404"/>
            <a:ext cx="121698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</a:rPr>
              <a:t>Input: vertex positions of clip-space</a:t>
            </a:r>
          </a:p>
          <a:p>
            <a:r>
              <a:rPr lang="en-US" altLang="zh-CN" sz="2400" dirty="0">
                <a:latin typeface="+mj-lt"/>
              </a:rPr>
              <a:t>Output: face index, barycentric coordinate, Jacobian of barycentric </a:t>
            </a:r>
            <a:r>
              <a:rPr lang="en-US" altLang="zh-CN" sz="2400" dirty="0" err="1">
                <a:latin typeface="+mj-lt"/>
              </a:rPr>
              <a:t>w.r.t.</a:t>
            </a:r>
            <a:r>
              <a:rPr lang="en-US" altLang="zh-CN" sz="2400" dirty="0">
                <a:latin typeface="+mj-lt"/>
              </a:rPr>
              <a:t> screen coordinates</a:t>
            </a:r>
          </a:p>
          <a:p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Use </a:t>
            </a:r>
            <a:r>
              <a:rPr lang="en-US" altLang="zh-CN" sz="2400" b="1" dirty="0">
                <a:latin typeface="+mj-lt"/>
              </a:rPr>
              <a:t>OpenGL and</a:t>
            </a:r>
            <a:r>
              <a:rPr lang="en-US" altLang="zh-CN" sz="2400" b="1" dirty="0"/>
              <a:t> hardware graphics pipeline </a:t>
            </a:r>
            <a:r>
              <a:rPr lang="en-US" altLang="zh-CN" sz="2400" dirty="0"/>
              <a:t>ensures that the rasterization is accurate and fast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E7D465-DF24-412A-9B44-82A3049AD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068" y="4115293"/>
            <a:ext cx="3076575" cy="5619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16594B-AF87-4B05-864C-A98C0F210CDA}"/>
              </a:ext>
            </a:extLst>
          </p:cNvPr>
          <p:cNvSpPr/>
          <p:nvPr/>
        </p:nvSpPr>
        <p:spPr>
          <a:xfrm>
            <a:off x="8348339" y="4677268"/>
            <a:ext cx="3438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(useful for texture lookup)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39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5917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Modular Primitives – Interpolation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F1A00-04F7-49AB-971C-743DE61E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304" y="1811401"/>
            <a:ext cx="5006685" cy="50375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A56C6D5-52CF-4AC2-A12E-FC317AE3DAA9}"/>
              </a:ext>
            </a:extLst>
          </p:cNvPr>
          <p:cNvSpPr/>
          <p:nvPr/>
        </p:nvSpPr>
        <p:spPr>
          <a:xfrm>
            <a:off x="224443" y="980404"/>
            <a:ext cx="10518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</a:rPr>
              <a:t>Input: barycentric coordinate (u, v, </a:t>
            </a:r>
            <a:r>
              <a:rPr lang="en-US" altLang="zh-CN" sz="2400" dirty="0" err="1">
                <a:latin typeface="+mj-lt"/>
              </a:rPr>
              <a:t>faceid</a:t>
            </a:r>
            <a:r>
              <a:rPr lang="en-US" altLang="zh-CN" sz="2400" dirty="0">
                <a:latin typeface="+mj-lt"/>
              </a:rPr>
              <a:t>) of pixel and vertex attribute</a:t>
            </a:r>
          </a:p>
          <a:p>
            <a:r>
              <a:rPr lang="en-US" altLang="zh-CN" sz="2400" dirty="0">
                <a:latin typeface="+mj-lt"/>
              </a:rPr>
              <a:t>Output: Interpolated attributes at pixel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B5ECBD-D599-49F6-9A45-3921D94F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24" y="3584864"/>
            <a:ext cx="5143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8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6964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Modular Primitives – Texturing Mapping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BAFCFA-9E52-4077-B14C-02DBE94B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2215343"/>
            <a:ext cx="8229600" cy="3838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42CD0E2-EB57-44E4-853A-06ED5C0882B5}"/>
              </a:ext>
            </a:extLst>
          </p:cNvPr>
          <p:cNvSpPr/>
          <p:nvPr/>
        </p:nvSpPr>
        <p:spPr>
          <a:xfrm>
            <a:off x="224443" y="980404"/>
            <a:ext cx="10518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</a:rPr>
              <a:t>Input: texture map, screen space derivatives</a:t>
            </a:r>
          </a:p>
          <a:p>
            <a:r>
              <a:rPr lang="en-US" altLang="zh-CN" sz="2400" dirty="0">
                <a:latin typeface="+mj-lt"/>
              </a:rPr>
              <a:t>Output: sampled texture with MIP-map</a:t>
            </a:r>
            <a:endParaRPr lang="zh-CN" altLang="en-US" sz="2400" dirty="0">
              <a:latin typeface="+mj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FDA0ED-8386-4E22-86AD-2E3D558FF437}"/>
              </a:ext>
            </a:extLst>
          </p:cNvPr>
          <p:cNvSpPr/>
          <p:nvPr/>
        </p:nvSpPr>
        <p:spPr>
          <a:xfrm>
            <a:off x="396240" y="6273194"/>
            <a:ext cx="9033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https://sites.cs.ucsb.edu/~lingqi/teaching/resources/GAMES101_Lecture_09.pdf</a:t>
            </a:r>
          </a:p>
        </p:txBody>
      </p:sp>
    </p:spTree>
    <p:extLst>
      <p:ext uri="{BB962C8B-B14F-4D97-AF65-F5344CB8AC3E}">
        <p14:creationId xmlns:p14="http://schemas.microsoft.com/office/powerpoint/2010/main" val="558429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5782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Modular Primitives – Antialiasing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A67C06-7333-47BB-BCE9-6FBFAE1A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38" y="1692678"/>
            <a:ext cx="10915923" cy="41927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86CA08-CDCE-458E-81A9-1B04134D8792}"/>
              </a:ext>
            </a:extLst>
          </p:cNvPr>
          <p:cNvSpPr/>
          <p:nvPr/>
        </p:nvSpPr>
        <p:spPr>
          <a:xfrm>
            <a:off x="224443" y="980404"/>
            <a:ext cx="10518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</a:rPr>
              <a:t>Input: face index map, images </a:t>
            </a:r>
          </a:p>
          <a:p>
            <a:r>
              <a:rPr lang="en-US" altLang="zh-CN" sz="2400" dirty="0">
                <a:latin typeface="+mj-lt"/>
              </a:rPr>
              <a:t>Output: anti-aliased image 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21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5782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Modular Primitives – Antialiasing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F65DB1-D094-404B-B47D-AD3BDED7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15" y="2386185"/>
            <a:ext cx="8378970" cy="42701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D73AC00-8600-45B6-B322-09086BFAC6F9}"/>
              </a:ext>
            </a:extLst>
          </p:cNvPr>
          <p:cNvSpPr/>
          <p:nvPr/>
        </p:nvSpPr>
        <p:spPr>
          <a:xfrm>
            <a:off x="224443" y="963778"/>
            <a:ext cx="105183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</a:rPr>
              <a:t>Use face index map to detect discontinuity </a:t>
            </a:r>
          </a:p>
          <a:p>
            <a:r>
              <a:rPr lang="en-US" altLang="zh-CN" sz="2400" dirty="0">
                <a:latin typeface="+mj-lt"/>
              </a:rPr>
              <a:t>Smooth out discontinuities based on a local approximation of coverage</a:t>
            </a:r>
          </a:p>
          <a:p>
            <a:r>
              <a:rPr lang="en-US" altLang="zh-CN" sz="2400" dirty="0">
                <a:latin typeface="+mj-lt"/>
              </a:rPr>
              <a:t>For horizontal pixel pairs, only consider vertically oriented edges, and vice versa.</a:t>
            </a:r>
          </a:p>
          <a:p>
            <a:r>
              <a:rPr lang="en-US" altLang="zh-CN" sz="2400" dirty="0">
                <a:latin typeface="+mj-lt"/>
              </a:rPr>
              <a:t> 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7414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5886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Experiments – Visibility Gradients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405611-5BD8-4000-A543-31F29FD1F84A}"/>
              </a:ext>
            </a:extLst>
          </p:cNvPr>
          <p:cNvSpPr/>
          <p:nvPr/>
        </p:nvSpPr>
        <p:spPr>
          <a:xfrm>
            <a:off x="363472" y="6336669"/>
            <a:ext cx="3335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https://nvlabs.github.io/nvdiffrast/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2CEC4A-1BE1-4693-B1F3-D136BA197A38}"/>
              </a:ext>
            </a:extLst>
          </p:cNvPr>
          <p:cNvSpPr/>
          <p:nvPr/>
        </p:nvSpPr>
        <p:spPr>
          <a:xfrm>
            <a:off x="224443" y="980404"/>
            <a:ext cx="10518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Optimize the vertex positions and colors of a cube mesh, 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starting from a semi-randomly initialized state.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E9B2A9-3231-4A85-AAF6-2466EBD6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069" y="1811401"/>
            <a:ext cx="6093488" cy="4771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F9A8CA-1122-4E09-8A16-9EAFD791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" y="2561748"/>
            <a:ext cx="5613460" cy="22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6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5424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Experiments – Texture Filtering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405611-5BD8-4000-A543-31F29FD1F84A}"/>
              </a:ext>
            </a:extLst>
          </p:cNvPr>
          <p:cNvSpPr/>
          <p:nvPr/>
        </p:nvSpPr>
        <p:spPr>
          <a:xfrm>
            <a:off x="363472" y="6336669"/>
            <a:ext cx="3335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https://nvlabs.github.io/nvdiffrast/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2CEC4A-1BE1-4693-B1F3-D136BA197A38}"/>
              </a:ext>
            </a:extLst>
          </p:cNvPr>
          <p:cNvSpPr/>
          <p:nvPr/>
        </p:nvSpPr>
        <p:spPr>
          <a:xfrm>
            <a:off x="224443" y="98040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Goals: Compare texture convergence with and without prefiltered texture sampling (MIP map)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Exp: Fixed</a:t>
            </a:r>
            <a:r>
              <a:rPr lang="zh-CN" altLang="en-US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Geometry, optimize texture map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A7FF90-CC7D-44F8-B0F4-1E793705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7281"/>
            <a:ext cx="12192000" cy="29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2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5424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Experiments – Texture Filtering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405611-5BD8-4000-A543-31F29FD1F84A}"/>
              </a:ext>
            </a:extLst>
          </p:cNvPr>
          <p:cNvSpPr/>
          <p:nvPr/>
        </p:nvSpPr>
        <p:spPr>
          <a:xfrm>
            <a:off x="363472" y="6336669"/>
            <a:ext cx="3335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https://nvlabs.github.io/nvdiffrast/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2CEC4A-1BE1-4693-B1F3-D136BA197A38}"/>
              </a:ext>
            </a:extLst>
          </p:cNvPr>
          <p:cNvSpPr/>
          <p:nvPr/>
        </p:nvSpPr>
        <p:spPr>
          <a:xfrm>
            <a:off x="224443" y="98040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Goals: Compare texture convergence with and without prefiltered texture sampling (MIP map)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Exp: Fixed</a:t>
            </a:r>
            <a:r>
              <a:rPr lang="zh-CN" altLang="en-US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Geometry, optimize texture map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2EDD02-6ED0-472E-B824-668C3BF9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834" y="705559"/>
            <a:ext cx="5568748" cy="615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2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9175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Experiments – Indirect Texturing, BRDF Optimization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405611-5BD8-4000-A543-31F29FD1F84A}"/>
              </a:ext>
            </a:extLst>
          </p:cNvPr>
          <p:cNvSpPr/>
          <p:nvPr/>
        </p:nvSpPr>
        <p:spPr>
          <a:xfrm>
            <a:off x="363472" y="6336669"/>
            <a:ext cx="3335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https://nvlabs.github.io/nvdiffrast/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69211A-A4E1-4C71-9DA6-DD624D342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73" y="1171278"/>
            <a:ext cx="6512420" cy="54599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8081D75-5D10-49BB-8A24-982811B4F42D}"/>
              </a:ext>
            </a:extLst>
          </p:cNvPr>
          <p:cNvSpPr/>
          <p:nvPr/>
        </p:nvSpPr>
        <p:spPr>
          <a:xfrm>
            <a:off x="224443" y="98040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Optimize Environment map and BRDF parameters based on reflections from object with know geometry and pose</a:t>
            </a:r>
          </a:p>
        </p:txBody>
      </p:sp>
    </p:spTree>
    <p:extLst>
      <p:ext uri="{BB962C8B-B14F-4D97-AF65-F5344CB8AC3E}">
        <p14:creationId xmlns:p14="http://schemas.microsoft.com/office/powerpoint/2010/main" val="239777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200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Motivation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3314" name="Picture 2" descr="https://camo.githubusercontent.com/e19700c18b10511c107d1098d71874f0485d4f480a8d102ce4cf009b5b6a452b/68747470733a2f2f73746f726167652e676f6f676c65617069732e636f6d2f74656e736f72666c6f772d67726170686963732f6769742f726561646d652f63765f67726170686963732e6a7067">
            <a:extLst>
              <a:ext uri="{FF2B5EF4-FFF2-40B4-BE49-F238E27FC236}">
                <a16:creationId xmlns:a16="http://schemas.microsoft.com/office/drawing/2014/main" id="{7E686517-3D92-4F27-B739-587127765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75" y="918489"/>
            <a:ext cx="9024852" cy="533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723AD06-6B44-4373-88D2-9B7C3DA07519}"/>
              </a:ext>
            </a:extLst>
          </p:cNvPr>
          <p:cNvSpPr/>
          <p:nvPr/>
        </p:nvSpPr>
        <p:spPr>
          <a:xfrm>
            <a:off x="224443" y="6322414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https://github.com/tensorflow/graphics</a:t>
            </a:r>
          </a:p>
        </p:txBody>
      </p:sp>
    </p:spTree>
    <p:extLst>
      <p:ext uri="{BB962C8B-B14F-4D97-AF65-F5344CB8AC3E}">
        <p14:creationId xmlns:p14="http://schemas.microsoft.com/office/powerpoint/2010/main" val="355320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5713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Experiments – Pose Optimization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405611-5BD8-4000-A543-31F29FD1F84A}"/>
              </a:ext>
            </a:extLst>
          </p:cNvPr>
          <p:cNvSpPr/>
          <p:nvPr/>
        </p:nvSpPr>
        <p:spPr>
          <a:xfrm>
            <a:off x="363472" y="6336669"/>
            <a:ext cx="3335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https://nvlabs.github.io/nvdiffrast/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081D75-5D10-49BB-8A24-982811B4F42D}"/>
              </a:ext>
            </a:extLst>
          </p:cNvPr>
          <p:cNvSpPr/>
          <p:nvPr/>
        </p:nvSpPr>
        <p:spPr>
          <a:xfrm>
            <a:off x="224443" y="980404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Optimize pose of a rendered cube with image-space loss</a:t>
            </a:r>
          </a:p>
          <a:p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Random noise in optimize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4BCF55-A2A3-41BB-906F-15EF0EB4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233" y="1393106"/>
            <a:ext cx="7720066" cy="54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3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7159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Experiments – Performance (Render time)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405611-5BD8-4000-A543-31F29FD1F84A}"/>
              </a:ext>
            </a:extLst>
          </p:cNvPr>
          <p:cNvSpPr/>
          <p:nvPr/>
        </p:nvSpPr>
        <p:spPr>
          <a:xfrm>
            <a:off x="363472" y="6336669"/>
            <a:ext cx="3335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https://nvlabs.github.io/nvdiffrast/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76A0C8-625B-44EE-BB72-D8BA719E3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955"/>
            <a:ext cx="12192000" cy="5375723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A2C40ADC-EB8B-48D1-8972-D95850029BD9}"/>
              </a:ext>
            </a:extLst>
          </p:cNvPr>
          <p:cNvSpPr/>
          <p:nvPr/>
        </p:nvSpPr>
        <p:spPr>
          <a:xfrm>
            <a:off x="10972800" y="1413164"/>
            <a:ext cx="1130531" cy="49876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251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7159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Experiments – Performance (Render time)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405611-5BD8-4000-A543-31F29FD1F84A}"/>
              </a:ext>
            </a:extLst>
          </p:cNvPr>
          <p:cNvSpPr/>
          <p:nvPr/>
        </p:nvSpPr>
        <p:spPr>
          <a:xfrm>
            <a:off x="363472" y="6336669"/>
            <a:ext cx="3335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https://nvlabs.github.io/nvdiffrast/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04661C-AA2D-45C4-85BA-8F3F2429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081" y="771926"/>
            <a:ext cx="6410325" cy="59340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170CFD-14FC-4218-A13E-509F793A416B}"/>
              </a:ext>
            </a:extLst>
          </p:cNvPr>
          <p:cNvSpPr/>
          <p:nvPr/>
        </p:nvSpPr>
        <p:spPr>
          <a:xfrm>
            <a:off x="363472" y="1052545"/>
            <a:ext cx="34612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SoftRas</a:t>
            </a:r>
            <a:r>
              <a:rPr lang="en-US" altLang="zh-CN" dirty="0"/>
              <a:t>: for pixel in pixels</a:t>
            </a:r>
          </a:p>
          <a:p>
            <a:r>
              <a:rPr lang="en-US" altLang="zh-CN" dirty="0"/>
              <a:t>                    for triangle in triangles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369BC0-98ED-40FF-9751-C23E621B9151}"/>
              </a:ext>
            </a:extLst>
          </p:cNvPr>
          <p:cNvSpPr/>
          <p:nvPr/>
        </p:nvSpPr>
        <p:spPr>
          <a:xfrm>
            <a:off x="363472" y="2108457"/>
            <a:ext cx="40639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Pytorch3D: for patch in patches</a:t>
            </a:r>
          </a:p>
          <a:p>
            <a:r>
              <a:rPr lang="en-US" altLang="zh-CN" dirty="0"/>
              <a:t>                        for triangle in triangles</a:t>
            </a:r>
          </a:p>
          <a:p>
            <a:r>
              <a:rPr lang="en-US" altLang="zh-CN" dirty="0"/>
              <a:t>                             save </a:t>
            </a:r>
            <a:r>
              <a:rPr lang="en-US" altLang="zh-CN" dirty="0" err="1"/>
              <a:t>faceid</a:t>
            </a:r>
            <a:r>
              <a:rPr lang="en-US" altLang="zh-CN" dirty="0"/>
              <a:t> in sub patch</a:t>
            </a:r>
          </a:p>
          <a:p>
            <a:endParaRPr lang="en-US" altLang="zh-CN" dirty="0"/>
          </a:p>
          <a:p>
            <a:r>
              <a:rPr lang="en-US" altLang="zh-CN" dirty="0"/>
              <a:t>                    for pixel in pixels:</a:t>
            </a:r>
          </a:p>
          <a:p>
            <a:r>
              <a:rPr lang="en-US" altLang="zh-CN" dirty="0"/>
              <a:t>                         for triangle in patches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66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7274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Experiments – Facial Performance Capture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405611-5BD8-4000-A543-31F29FD1F84A}"/>
              </a:ext>
            </a:extLst>
          </p:cNvPr>
          <p:cNvSpPr/>
          <p:nvPr/>
        </p:nvSpPr>
        <p:spPr>
          <a:xfrm>
            <a:off x="363472" y="6336669"/>
            <a:ext cx="3335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https://nvlabs.github.io/nvdiffrast/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170CFD-14FC-4218-A13E-509F793A416B}"/>
              </a:ext>
            </a:extLst>
          </p:cNvPr>
          <p:cNvSpPr/>
          <p:nvPr/>
        </p:nvSpPr>
        <p:spPr>
          <a:xfrm>
            <a:off x="363472" y="1052545"/>
            <a:ext cx="68339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Given: multi-views images of a sequence</a:t>
            </a:r>
          </a:p>
          <a:p>
            <a:r>
              <a:rPr lang="en-US" altLang="zh-CN" sz="2400" dirty="0"/>
              <a:t>Goals: estimate texture and per-frame deformation</a:t>
            </a:r>
          </a:p>
          <a:p>
            <a:r>
              <a:rPr lang="en-US" altLang="zh-CN" sz="2400" dirty="0"/>
              <a:t>Loss: reconstruction loss and Laplacian regularization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12B04B-0CD3-4A7E-8A34-A5A778C5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296"/>
            <a:ext cx="12192000" cy="377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7274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Experiments – Facial Performance Capture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405611-5BD8-4000-A543-31F29FD1F84A}"/>
              </a:ext>
            </a:extLst>
          </p:cNvPr>
          <p:cNvSpPr/>
          <p:nvPr/>
        </p:nvSpPr>
        <p:spPr>
          <a:xfrm>
            <a:off x="363472" y="6336669"/>
            <a:ext cx="3335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https://nvlabs.github.io/nvdiffrast/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170CFD-14FC-4218-A13E-509F793A416B}"/>
              </a:ext>
            </a:extLst>
          </p:cNvPr>
          <p:cNvSpPr/>
          <p:nvPr/>
        </p:nvSpPr>
        <p:spPr>
          <a:xfrm>
            <a:off x="363472" y="1052545"/>
            <a:ext cx="69701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Given: multi-views images of a sequence</a:t>
            </a:r>
          </a:p>
          <a:p>
            <a:r>
              <a:rPr lang="en-US" altLang="zh-CN" sz="2400" dirty="0"/>
              <a:t>Goals: estimate texture and per-frame deformation</a:t>
            </a:r>
          </a:p>
          <a:p>
            <a:r>
              <a:rPr lang="en-US" altLang="zh-CN" sz="2400" dirty="0"/>
              <a:t>Loss: reconstruction loss and Laplacian </a:t>
            </a:r>
            <a:r>
              <a:rPr lang="en-US" altLang="zh-CN" sz="2400" dirty="0" err="1"/>
              <a:t>regualarization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ED9933-55A1-46DA-825F-4C6E57FF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40" y="0"/>
            <a:ext cx="6264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40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7274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Experiments – Facial Performance Capture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405611-5BD8-4000-A543-31F29FD1F84A}"/>
              </a:ext>
            </a:extLst>
          </p:cNvPr>
          <p:cNvSpPr/>
          <p:nvPr/>
        </p:nvSpPr>
        <p:spPr>
          <a:xfrm>
            <a:off x="363472" y="6336669"/>
            <a:ext cx="3335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https://nvlabs.github.io/nvdiffrast/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170CFD-14FC-4218-A13E-509F793A416B}"/>
              </a:ext>
            </a:extLst>
          </p:cNvPr>
          <p:cNvSpPr/>
          <p:nvPr/>
        </p:nvSpPr>
        <p:spPr>
          <a:xfrm>
            <a:off x="363472" y="1052545"/>
            <a:ext cx="697017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Given: multi-views images of a sequence</a:t>
            </a:r>
          </a:p>
          <a:p>
            <a:r>
              <a:rPr lang="en-US" altLang="zh-CN" sz="2400" dirty="0"/>
              <a:t>Goals: estimate texture and per-frame deformation</a:t>
            </a:r>
          </a:p>
          <a:p>
            <a:r>
              <a:rPr lang="en-US" altLang="zh-CN" sz="2400" dirty="0"/>
              <a:t>Loss: reconstruction loss and Laplacian </a:t>
            </a:r>
            <a:r>
              <a:rPr lang="en-US" altLang="zh-CN" sz="2400" dirty="0" err="1"/>
              <a:t>regualarization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Estimate rigid transformation between sequence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6F2922-5107-4C48-A524-36D89ABD2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15" y="819573"/>
            <a:ext cx="5716385" cy="603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200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Motivation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3A0ED2-3DD6-44C0-AEE4-B49482027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5" y="1626177"/>
            <a:ext cx="9467850" cy="2857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B43B3FA-283E-4BB3-8754-CF0F20B14DD7}"/>
              </a:ext>
            </a:extLst>
          </p:cNvPr>
          <p:cNvSpPr txBox="1"/>
          <p:nvPr/>
        </p:nvSpPr>
        <p:spPr>
          <a:xfrm>
            <a:off x="278650" y="4882115"/>
            <a:ext cx="1191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Make use of real-time graphics systems with modular primitives.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6208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2436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Related Work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CFC9E0-3098-4923-AB13-BB867AB9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5" y="961938"/>
            <a:ext cx="10020558" cy="51728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8B55FE-0DCE-4630-979B-D98B3D6332C0}"/>
              </a:ext>
            </a:extLst>
          </p:cNvPr>
          <p:cNvSpPr txBox="1"/>
          <p:nvPr/>
        </p:nvSpPr>
        <p:spPr>
          <a:xfrm>
            <a:off x="734290" y="6084434"/>
            <a:ext cx="34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Global Illumination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17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2436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Related Work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8B55FE-0DCE-4630-979B-D98B3D6332C0}"/>
              </a:ext>
            </a:extLst>
          </p:cNvPr>
          <p:cNvSpPr txBox="1"/>
          <p:nvPr/>
        </p:nvSpPr>
        <p:spPr>
          <a:xfrm>
            <a:off x="385153" y="988731"/>
            <a:ext cx="11078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Neural Mesh Renderer: hard designed approximate gradient, not correct, not scalable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DF53DD-75D7-4260-970B-99D4465E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54" y="1574195"/>
            <a:ext cx="10238509" cy="45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0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2436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Related Work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8B55FE-0DCE-4630-979B-D98B3D6332C0}"/>
              </a:ext>
            </a:extLst>
          </p:cNvPr>
          <p:cNvSpPr txBox="1"/>
          <p:nvPr/>
        </p:nvSpPr>
        <p:spPr>
          <a:xfrm>
            <a:off x="385153" y="988731"/>
            <a:ext cx="1157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Soft Rasterizer: gradients are affected by all faces regardless of occlusions, not scalable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58B39-FC9B-4A48-BCE0-5A4242CBA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15"/>
          <a:stretch/>
        </p:blipFill>
        <p:spPr>
          <a:xfrm>
            <a:off x="1532745" y="1513530"/>
            <a:ext cx="7486564" cy="51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5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2436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Related Work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8B55FE-0DCE-4630-979B-D98B3D6332C0}"/>
              </a:ext>
            </a:extLst>
          </p:cNvPr>
          <p:cNvSpPr txBox="1"/>
          <p:nvPr/>
        </p:nvSpPr>
        <p:spPr>
          <a:xfrm>
            <a:off x="385153" y="988731"/>
            <a:ext cx="11576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Pytorch3D: similar with Soft-Rasterizer, </a:t>
            </a:r>
          </a:p>
          <a:p>
            <a:r>
              <a:rPr lang="en-US" altLang="zh-CN" sz="2400" dirty="0"/>
              <a:t>                   but with coarse to fine rasterization, also support point cloud rasterization,</a:t>
            </a:r>
          </a:p>
          <a:p>
            <a:r>
              <a:rPr lang="en-US" altLang="zh-CN" sz="2400" dirty="0"/>
              <a:t>                   also not scalable.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44B3F6-CFA8-43CB-AC98-A8BBF6A7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6277"/>
            <a:ext cx="12192000" cy="44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0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4374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This Work- Design Goals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C5E76B-49BB-4B9A-8F4B-BBD82C197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8"/>
          <a:stretch/>
        </p:blipFill>
        <p:spPr>
          <a:xfrm>
            <a:off x="889461" y="1113905"/>
            <a:ext cx="9285207" cy="53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D91893-D862-4902-A0D0-1866475FDFD3}"/>
              </a:ext>
            </a:extLst>
          </p:cNvPr>
          <p:cNvSpPr txBox="1"/>
          <p:nvPr/>
        </p:nvSpPr>
        <p:spPr>
          <a:xfrm>
            <a:off x="224443" y="58189"/>
            <a:ext cx="479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This Work – System Design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3C1E93-577A-4719-8252-99AD80A8B088}"/>
              </a:ext>
            </a:extLst>
          </p:cNvPr>
          <p:cNvSpPr txBox="1"/>
          <p:nvPr/>
        </p:nvSpPr>
        <p:spPr>
          <a:xfrm>
            <a:off x="385153" y="988731"/>
            <a:ext cx="115768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Modularity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Position and Textures are Tensors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Operate in Clip 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Deferred Shading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Image-space Antialiasing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Triangles</a:t>
            </a:r>
          </a:p>
          <a:p>
            <a:pPr marL="457200" indent="-457200">
              <a:buFont typeface="+mj-lt"/>
              <a:buAutoNum type="arabicPeriod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69663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10797</TotalTime>
  <Words>651</Words>
  <Application>Microsoft Office PowerPoint</Application>
  <PresentationFormat>宽屏</PresentationFormat>
  <Paragraphs>95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Microsoft JhengHei</vt:lpstr>
      <vt:lpstr>等线</vt:lpstr>
      <vt:lpstr>微软雅黑</vt:lpstr>
      <vt:lpstr>Arial</vt:lpstr>
      <vt:lpstr>Calibri</vt:lpstr>
      <vt:lpstr>Times New Roman</vt:lpstr>
      <vt:lpstr>Wingdings</vt:lpstr>
      <vt:lpstr>1_Office 主题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X 项目汇报</dc:title>
  <dc:creator>Zhengyou Zhang</dc:creator>
  <cp:lastModifiedBy>zehaoyu(余泽浩)</cp:lastModifiedBy>
  <cp:revision>1586</cp:revision>
  <dcterms:created xsi:type="dcterms:W3CDTF">2015-05-05T08:02:00Z</dcterms:created>
  <dcterms:modified xsi:type="dcterms:W3CDTF">2021-01-05T12:35:04Z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